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9"/>
  </p:notesMasterIdLst>
  <p:sldIdLst>
    <p:sldId id="256" r:id="rId3"/>
    <p:sldId id="260" r:id="rId4"/>
    <p:sldId id="257" r:id="rId5"/>
    <p:sldId id="258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80C3"/>
    <a:srgbClr val="F1AA32"/>
    <a:srgbClr val="4BB6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jpg>
</file>

<file path=ppt/media/image2.jpe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360E65-3C2C-4D90-9AD8-09AE9D168DFF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855EF-867C-4A25-B910-81A273FCE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51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72F28-86ED-4379-A742-49E7F4BA2D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1969FA-3C9D-4DB5-A363-B416F6AEC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42514-EEE5-440A-89CE-54DEC029F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20C214F-CE7A-40A5-BD5E-717DB0E7B132}" type="datetime1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77894-8626-46A3-94E5-2F8DF979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8C4FA-8387-44F1-833F-58E58BE4E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020B04-FACA-4270-81D7-2C6A40D532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193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D4BED-1B87-4E8D-8C45-C7FB08C64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F07AB-AE77-45A5-9FF9-BDB5109E8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3B4C0-D2F2-4E54-9767-1DB904C7B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1A039-684C-45E2-92B6-76D761FA17CA}" type="datetime1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D88F0-9F9A-42D6-A552-6A1B9B88A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2CEC5-5D9E-4C39-A079-22DB938B9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1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68F982-3116-4FAC-81A0-5121D9383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DC916B-07AA-49A6-9AD2-6D4DCD1CD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40B12-39A4-4771-B03F-DAAE9F86F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27707-9F1B-427A-9F49-683B45A0551B}" type="datetime1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91A59-3B52-4DA4-8628-7A98ADE6C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63952-13BA-4B3E-98E6-72253F75D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5071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063AC-74B0-45D5-9BDF-0E1FF4ABE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A5ED32-C467-43CF-86DF-D606D0D6A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AAE35A-4E46-4BF2-991F-ECED63543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BC5D9-C6BE-4176-9BCD-85C10FDDB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78708-2D57-4F3A-814A-BE90DE00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84098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599F8-C014-4DE2-B4AD-7E86D90BF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95788-861D-4182-995B-4B9D44A56A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8DE5D6-B9D0-4C69-BE11-593FD894C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4681DC-8208-4A98-9D35-B06731996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851D50-0E1E-49D4-8B26-214B8392A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57269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40721-D841-4934-84BC-794C7C016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0BA9A-9D35-41A9-A761-53C5AD9A5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8022F-A1CA-4D97-93F9-E5F9BE37A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693A87-9761-45BC-9AC6-578D48453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7A993-2DF3-4999-8818-7B4D8589F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4542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8602-4A14-4901-BCCE-F861ABF09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950EA-D67A-4A08-872B-48339DDDE0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C51BB8-65E4-4687-A3F9-95BEB639B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B4D857-18C8-44AA-8997-E4A1822FE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C3B259-0901-466D-88D2-4510D129C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7944F-B814-4DB3-A3B7-D6E47BAB0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2501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C8ED9-C52D-4F14-A7A2-E74346EE1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7B6805-5A35-40B7-B761-8776D8A98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B6834-FA33-4EAB-8306-A57E3FB2E0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94FB51-20D2-4F83-B70B-25368D9D68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27D3D4-4E80-4CB5-ABBF-7376C9B513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0C052A-D953-4BD5-AE3D-07C9209FD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6D7A7E-55C5-4D72-AABE-86AF0C82C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8E934D-590A-43CE-B058-0892D3F54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46828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47720-B2FC-4A97-8543-15BEEDC6A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AC2490-6D59-4EF0-81D8-4335F6DB3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3B38A-D44A-474D-9979-61D9B9C52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88E893-A415-480D-A799-10F244716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7790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51D47A-AEF3-4B3A-A401-D83D5B5C9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74AB25-F8E0-4E29-80C4-61BC6DF35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0F083E-5D10-4E28-A3EF-1C8DDDBD3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25792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8206A-F8D7-4FE1-9A38-51493FE3F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F2B174-EB49-4CD6-AD56-75723A7A8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207993-6B0C-4F0C-9B4E-C7CA562416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B99B2-938A-4811-AE68-1D0D96E18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29BB97-A784-43DF-A605-FC8F35B5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D329B7-E354-4FC0-913A-64FB0F38A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341937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4895F-67EB-43BE-99E9-D2CC93A77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A529F-8388-43D9-8CAF-89C1EB9B23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D1D5EA-A336-4249-BC34-23B91165E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EA2DFC0E-7AB9-4B66-95D7-9431DFAB1F13}" type="datetime1">
              <a:rPr lang="en-US" smtClean="0"/>
              <a:pPr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C7D92-2E2A-4E40-9D65-5E53D3945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884D2-AFDD-4F06-A256-04D55C723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5020B04-FACA-4270-81D7-2C6A40D532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5445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D27DC-C11E-4853-941E-67A5626FF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38800B-BC2D-4654-9996-07C5167E4B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89981A-DD8F-4D09-BC7D-51CD21A01E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9DEE0B-49A1-4449-A709-B74BD46BE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BCBCA-FBD6-4D85-A312-86BF29419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6CF3CB-9713-411C-B12A-8EE3B52CA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972347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B5913-70C8-4CAE-B1E8-C6B2E579B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313B54-12BE-41B9-8639-0B18681D4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B389F-C6C8-4701-A052-91077844E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60B540-B2A2-4349-8982-AA0170420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FAB7A-FC71-4C81-90E0-15F5E495B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11150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DD64E2-2D9D-450E-93D5-F5DF9C2BFD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443C8F-2336-48A7-98ED-0625B89D2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F26B6-4EE5-42DC-BEE4-C00208D37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47699-4267-4CCC-8F09-CB69D4167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439C9-561D-4716-BFE4-387935528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41249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5D0C1-07B8-4705-B068-C9F0F5F0A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78FD1D-546E-4481-87BC-117FEF6F0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8F5E04-46A6-47BE-9CA8-4D119EEDE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76B56-B82A-4270-BEBF-21A5CD1308FD}" type="datetime1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129DE-6DBF-462A-8559-D676D4DFB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3ACFE-6985-47F5-8333-42DA66B6F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895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EAF76-65C0-4802-92AC-120E6C25E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B5B35-C5F2-4768-B574-4ABD413184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DDFBB-092E-40A7-80FC-D56D0E0AE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82819E-5AF5-47C9-882F-D02CB8941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771E6-C5CA-49A9-8420-574C89A4CB28}" type="datetime1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1A772-A410-4024-BA57-9D63B390E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987E74-C70B-40BE-99DC-704D969D1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428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3CBFB-294B-4EE9-A630-83A8F0D71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B01F4-2641-4397-A6A2-594681F54C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81B12-7FF6-4490-AADD-384779CCAE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4B776E-4376-4C39-A967-AC75E829B9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D8332D-420C-42F6-A05F-B2B1B81644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07508C-D409-4033-A845-144717C0A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448E1-328A-4019-BFE4-CA69FAE17776}" type="datetime1">
              <a:rPr lang="en-US" smtClean="0"/>
              <a:t>10/13/2020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244532-13E4-425D-BCDC-A59A7AB14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50E00C-6735-447A-8C3C-A45339A1B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874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471F4-6441-4007-9B53-68318A52E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1509F7-F6D8-42AC-BE7A-3306BA6AD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C6AD1-34CC-4CFF-95ED-36A720EE8FF9}" type="datetime1">
              <a:rPr lang="en-US" smtClean="0"/>
              <a:t>10/13/2020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D55439-4B0A-4CB2-BFFD-08ED17270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66A4A6-8247-44F8-962B-77BDAB399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96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FC8B85-B942-41B1-9CB7-A97496076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B7D7E-F307-426C-A08D-2DEC453EAA0B}" type="datetime1">
              <a:rPr lang="en-US" smtClean="0"/>
              <a:t>10/13/2020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43A049-A172-4B97-9913-FAFC79092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DC4585-6B83-4E49-B12E-CA63CECDF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545AF-FAC2-4B31-9D8C-DAC37DB72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24EF8-DF44-4E00-B12C-059C6127B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BB28BB-465F-4E81-84BC-DFCC022418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1B980-3226-48ED-AAEF-FD0CE6C45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5614F-7E6C-49E7-A98D-E31A056FFE24}" type="datetime1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98B8CB-1750-40BA-AA14-0A97348CC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A57009-C518-4F3D-9EE4-A53194462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31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546D4-F5B8-47A0-B119-7DA78C5D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EEEAE0-874A-49D8-B5B3-E036E0461F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1A9EB-E3D2-495A-A062-CF6084F11C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9A029-83A2-4E1A-8B9C-B4223F065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5E0EC-F319-49DF-9159-B6D9CE1F0534}" type="datetime1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332E14-2488-4A0A-87A5-5178D3504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201FE-0440-4D38-88BA-3236149B2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831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0D9B-81EF-4E88-8A9C-29782EFDC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45A16-A290-4A67-93C2-3392EFF00E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13129-F861-42BC-AF46-253805B114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AB66F-2DE1-4294-A072-CB4C50F70DE4}" type="datetime1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19071-08A8-4734-83BB-D9C0D5D039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CE2CF-3233-4E43-B179-752042E48D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020B04-FACA-4270-81D7-2C6A40D532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01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D6642A-2700-43C8-B86E-ECFA65EF7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E616B9-82DD-4FA9-A8E5-E977FC0974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EF278-F113-492E-8D13-743243B904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915846-D163-4C94-BB95-4BDB14ECB4D7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81FDD-841F-4FC9-AEC3-B8ED2B038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03197-14D9-4038-8FEA-76919F6902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D6004-5574-47D2-81F2-05DA1B61F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318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tom-pfister.com/2014/10/27/sap-logo-evolution-over-42-years/" TargetMode="External"/><Relationship Id="rId2" Type="http://schemas.openxmlformats.org/officeDocument/2006/relationships/hyperlink" Target="https://media.istockphoto.com/photos/muesli-with-raisins-on-a-plate-top-view-isolated-on-white-background-picture-id114373939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589DE-899B-42B1-A1FC-F2B4E8DE4D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Post-</a:t>
            </a:r>
            <a:r>
              <a:rPr lang="en-US" dirty="0">
                <a:solidFill>
                  <a:srgbClr val="4BB6EE"/>
                </a:solidFill>
              </a:rPr>
              <a:t>S</a:t>
            </a:r>
            <a:r>
              <a:rPr lang="en-US" dirty="0"/>
              <a:t>imulation </a:t>
            </a:r>
            <a:r>
              <a:rPr lang="en-US" dirty="0">
                <a:solidFill>
                  <a:srgbClr val="F1AA32"/>
                </a:solidFill>
              </a:rPr>
              <a:t>A</a:t>
            </a:r>
            <a:r>
              <a:rPr lang="en-US" dirty="0"/>
              <a:t>nalysis</a:t>
            </a:r>
            <a:br>
              <a:rPr lang="en-US" dirty="0"/>
            </a:br>
            <a:r>
              <a:rPr lang="en-US" dirty="0"/>
              <a:t>ER</a:t>
            </a:r>
            <a:r>
              <a:rPr lang="en-US" dirty="0">
                <a:solidFill>
                  <a:srgbClr val="2980C3"/>
                </a:solidFill>
              </a:rPr>
              <a:t>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D782E2-61E1-4F28-AB8D-304F714133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i="1" dirty="0"/>
          </a:p>
          <a:p>
            <a:r>
              <a:rPr lang="en-US" i="1"/>
              <a:t>Team Hotdog [27]: </a:t>
            </a:r>
            <a:r>
              <a:rPr lang="en-US" i="1" dirty="0"/>
              <a:t>Kendall Gibson, Nathaniel Pellant, Destin Schreiner, Pavan Yaddanapudi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EAC0C6-0426-4D24-A9C5-9C5AD0D6B0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2" t="1" b="3365"/>
          <a:stretch/>
        </p:blipFill>
        <p:spPr>
          <a:xfrm>
            <a:off x="382210" y="5760564"/>
            <a:ext cx="827278" cy="82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326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lide Number Placeholder 3">
            <a:extLst>
              <a:ext uri="{FF2B5EF4-FFF2-40B4-BE49-F238E27FC236}">
                <a16:creationId xmlns:a16="http://schemas.microsoft.com/office/drawing/2014/main" id="{27198A7E-33DD-496F-AA56-55DF6053D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926" y="6267746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5D6004-5574-47D2-81F2-05DA1B61FFE8}" type="slidenum">
              <a:rPr kumimoji="0" 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9FA5F73-5FA9-4FD2-A28C-8AA50200609E}"/>
              </a:ext>
            </a:extLst>
          </p:cNvPr>
          <p:cNvGrpSpPr/>
          <p:nvPr/>
        </p:nvGrpSpPr>
        <p:grpSpPr>
          <a:xfrm>
            <a:off x="1325818" y="6219936"/>
            <a:ext cx="9550612" cy="342900"/>
            <a:chOff x="1313498" y="5871795"/>
            <a:chExt cx="9550612" cy="342900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8BE31C28-3AD9-465C-99BD-47006C595ED6}"/>
                </a:ext>
              </a:extLst>
            </p:cNvPr>
            <p:cNvGrpSpPr/>
            <p:nvPr/>
          </p:nvGrpSpPr>
          <p:grpSpPr>
            <a:xfrm>
              <a:off x="1313498" y="5871795"/>
              <a:ext cx="180975" cy="342900"/>
              <a:chOff x="1313498" y="4707467"/>
              <a:chExt cx="180975" cy="342900"/>
            </a:xfrm>
            <a:solidFill>
              <a:sysClr val="windowText" lastClr="000000"/>
            </a:solidFill>
          </p:grpSpPr>
          <p:sp>
            <p:nvSpPr>
              <p:cNvPr id="59" name="Right Triangle 58">
                <a:extLst>
                  <a:ext uri="{FF2B5EF4-FFF2-40B4-BE49-F238E27FC236}">
                    <a16:creationId xmlns:a16="http://schemas.microsoft.com/office/drawing/2014/main" id="{BC29B705-4565-40B1-8B9D-3BE3266F9FE1}"/>
                  </a:ext>
                </a:extLst>
              </p:cNvPr>
              <p:cNvSpPr/>
              <p:nvPr/>
            </p:nvSpPr>
            <p:spPr>
              <a:xfrm rot="16200000">
                <a:off x="1313498" y="4869392"/>
                <a:ext cx="180975" cy="180975"/>
              </a:xfrm>
              <a:prstGeom prst="rtTriangle">
                <a:avLst/>
              </a:prstGeom>
              <a:solidFill>
                <a:srgbClr val="FEE533"/>
              </a:solidFill>
              <a:ln w="19050" cap="flat" cmpd="sng" algn="ctr">
                <a:solidFill>
                  <a:srgbClr val="FEE533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0" name="Right Triangle 59">
                <a:extLst>
                  <a:ext uri="{FF2B5EF4-FFF2-40B4-BE49-F238E27FC236}">
                    <a16:creationId xmlns:a16="http://schemas.microsoft.com/office/drawing/2014/main" id="{AAD3ECAA-8D1A-4847-BEA2-C6838BCD9FED}"/>
                  </a:ext>
                </a:extLst>
              </p:cNvPr>
              <p:cNvSpPr/>
              <p:nvPr/>
            </p:nvSpPr>
            <p:spPr>
              <a:xfrm rot="10800000">
                <a:off x="1313498" y="4707467"/>
                <a:ext cx="180975" cy="180975"/>
              </a:xfrm>
              <a:prstGeom prst="rtTriangle">
                <a:avLst/>
              </a:prstGeom>
              <a:solidFill>
                <a:srgbClr val="FEE533"/>
              </a:solidFill>
              <a:ln w="19050" cap="flat" cmpd="sng" algn="ctr">
                <a:solidFill>
                  <a:srgbClr val="FEE533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97B8C789-081A-4E7C-A11E-05D694F947F6}"/>
                </a:ext>
              </a:extLst>
            </p:cNvPr>
            <p:cNvGrpSpPr/>
            <p:nvPr/>
          </p:nvGrpSpPr>
          <p:grpSpPr>
            <a:xfrm>
              <a:off x="1506924" y="5871795"/>
              <a:ext cx="9357186" cy="342900"/>
              <a:chOff x="1506924" y="4707035"/>
              <a:chExt cx="9357186" cy="342900"/>
            </a:xfrm>
            <a:solidFill>
              <a:sysClr val="windowText" lastClr="000000"/>
            </a:solidFill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4E3A561-0764-4F24-9F48-5676E4936C15}"/>
                  </a:ext>
                </a:extLst>
              </p:cNvPr>
              <p:cNvGrpSpPr/>
              <p:nvPr/>
            </p:nvGrpSpPr>
            <p:grpSpPr>
              <a:xfrm>
                <a:off x="1506924" y="4707035"/>
                <a:ext cx="8990015" cy="342900"/>
                <a:chOff x="1506924" y="4707035"/>
                <a:chExt cx="11899115" cy="342900"/>
              </a:xfrm>
              <a:grpFill/>
            </p:grpSpPr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13068804-B661-41D8-A331-1784692B0E09}"/>
                    </a:ext>
                  </a:extLst>
                </p:cNvPr>
                <p:cNvGrpSpPr/>
                <p:nvPr/>
              </p:nvGrpSpPr>
              <p:grpSpPr>
                <a:xfrm>
                  <a:off x="3208474" y="4707035"/>
                  <a:ext cx="10197565" cy="342900"/>
                  <a:chOff x="3293879" y="4707467"/>
                  <a:chExt cx="10197565" cy="342900"/>
                </a:xfrm>
                <a:grpFill/>
              </p:grpSpPr>
              <p:sp>
                <p:nvSpPr>
                  <p:cNvPr id="53" name="Rectangle 52">
                    <a:extLst>
                      <a:ext uri="{FF2B5EF4-FFF2-40B4-BE49-F238E27FC236}">
                        <a16:creationId xmlns:a16="http://schemas.microsoft.com/office/drawing/2014/main" id="{FC1B8283-5D6B-4CD0-B4E0-4BF820DD0D7E}"/>
                      </a:ext>
                    </a:extLst>
                  </p:cNvPr>
                  <p:cNvSpPr/>
                  <p:nvPr/>
                </p:nvSpPr>
                <p:spPr>
                  <a:xfrm>
                    <a:off x="3293879" y="4707467"/>
                    <a:ext cx="1689100" cy="3429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rgbClr val="FEE533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Situational Analysis</a:t>
                    </a:r>
                  </a:p>
                </p:txBody>
              </p:sp>
              <p:sp>
                <p:nvSpPr>
                  <p:cNvPr id="54" name="Rectangle 53">
                    <a:extLst>
                      <a:ext uri="{FF2B5EF4-FFF2-40B4-BE49-F238E27FC236}">
                        <a16:creationId xmlns:a16="http://schemas.microsoft.com/office/drawing/2014/main" id="{C546EFA1-685B-45B8-BF4F-F9501AC8CD4A}"/>
                      </a:ext>
                    </a:extLst>
                  </p:cNvPr>
                  <p:cNvSpPr/>
                  <p:nvPr/>
                </p:nvSpPr>
                <p:spPr>
                  <a:xfrm>
                    <a:off x="4995572" y="4707467"/>
                    <a:ext cx="1689100" cy="3429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rgbClr val="FEE533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Recommendations</a:t>
                    </a:r>
                  </a:p>
                </p:txBody>
              </p:sp>
              <p:sp>
                <p:nvSpPr>
                  <p:cNvPr id="55" name="Rectangle 54">
                    <a:extLst>
                      <a:ext uri="{FF2B5EF4-FFF2-40B4-BE49-F238E27FC236}">
                        <a16:creationId xmlns:a16="http://schemas.microsoft.com/office/drawing/2014/main" id="{897041F9-5DB5-4D22-991B-152BDF5DF409}"/>
                      </a:ext>
                    </a:extLst>
                  </p:cNvPr>
                  <p:cNvSpPr/>
                  <p:nvPr/>
                </p:nvSpPr>
                <p:spPr>
                  <a:xfrm>
                    <a:off x="6697265" y="4707467"/>
                    <a:ext cx="1689100" cy="3429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rgbClr val="FEE533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Timeline</a:t>
                    </a:r>
                  </a:p>
                </p:txBody>
              </p:sp>
              <p:sp>
                <p:nvSpPr>
                  <p:cNvPr id="56" name="Rectangle 55">
                    <a:extLst>
                      <a:ext uri="{FF2B5EF4-FFF2-40B4-BE49-F238E27FC236}">
                        <a16:creationId xmlns:a16="http://schemas.microsoft.com/office/drawing/2014/main" id="{C0A2BD6B-2231-4D09-A69B-A0FFA5D35FEF}"/>
                      </a:ext>
                    </a:extLst>
                  </p:cNvPr>
                  <p:cNvSpPr/>
                  <p:nvPr/>
                </p:nvSpPr>
                <p:spPr>
                  <a:xfrm>
                    <a:off x="8398958" y="4707467"/>
                    <a:ext cx="1689100" cy="3429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rgbClr val="FEE533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Financials</a:t>
                    </a:r>
                  </a:p>
                </p:txBody>
              </p:sp>
              <p:sp>
                <p:nvSpPr>
                  <p:cNvPr id="57" name="Rectangle 56">
                    <a:extLst>
                      <a:ext uri="{FF2B5EF4-FFF2-40B4-BE49-F238E27FC236}">
                        <a16:creationId xmlns:a16="http://schemas.microsoft.com/office/drawing/2014/main" id="{FD4F1C13-6D9A-47D0-BD1D-22FAB96D69C8}"/>
                      </a:ext>
                    </a:extLst>
                  </p:cNvPr>
                  <p:cNvSpPr/>
                  <p:nvPr/>
                </p:nvSpPr>
                <p:spPr>
                  <a:xfrm>
                    <a:off x="10100651" y="4707467"/>
                    <a:ext cx="1689100" cy="3429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rgbClr val="FEE533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Risk Mitigation</a:t>
                    </a:r>
                  </a:p>
                </p:txBody>
              </p:sp>
              <p:sp>
                <p:nvSpPr>
                  <p:cNvPr id="58" name="Rectangle 57">
                    <a:extLst>
                      <a:ext uri="{FF2B5EF4-FFF2-40B4-BE49-F238E27FC236}">
                        <a16:creationId xmlns:a16="http://schemas.microsoft.com/office/drawing/2014/main" id="{DAF508E9-F8B5-4DC0-8039-FFCB504207F0}"/>
                      </a:ext>
                    </a:extLst>
                  </p:cNvPr>
                  <p:cNvSpPr/>
                  <p:nvPr/>
                </p:nvSpPr>
                <p:spPr>
                  <a:xfrm>
                    <a:off x="11802344" y="4707467"/>
                    <a:ext cx="1689100" cy="342900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rgbClr val="FEE533"/>
                    </a:solidFill>
                    <a:prstDash val="solid"/>
                    <a:miter lim="800000"/>
                  </a:ln>
                  <a:effectLst/>
                </p:spPr>
                <p:txBody>
                  <a:bodyPr rtlCol="0" anchor="ctr"/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chemeClr val="bg2">
                            <a:lumMod val="10000"/>
                          </a:schemeClr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rPr>
                      <a:t>Conclusion</a:t>
                    </a:r>
                  </a:p>
                </p:txBody>
              </p:sp>
            </p:grpSp>
            <p:sp>
              <p:nvSpPr>
                <p:cNvPr id="52" name="Rectangle 51">
                  <a:extLst>
                    <a:ext uri="{FF2B5EF4-FFF2-40B4-BE49-F238E27FC236}">
                      <a16:creationId xmlns:a16="http://schemas.microsoft.com/office/drawing/2014/main" id="{2443C175-8F46-4134-949D-32C42089AEB0}"/>
                    </a:ext>
                  </a:extLst>
                </p:cNvPr>
                <p:cNvSpPr/>
                <p:nvPr/>
              </p:nvSpPr>
              <p:spPr>
                <a:xfrm>
                  <a:off x="1506924" y="4707035"/>
                  <a:ext cx="1689100" cy="342900"/>
                </a:xfrm>
                <a:prstGeom prst="rect">
                  <a:avLst/>
                </a:prstGeom>
                <a:solidFill>
                  <a:srgbClr val="FEE533"/>
                </a:solidFill>
                <a:ln w="19050" cap="flat" cmpd="sng" algn="ctr">
                  <a:solidFill>
                    <a:srgbClr val="FEE533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0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bg2">
                          <a:lumMod val="10000"/>
                        </a:schemeClr>
                      </a:solidFill>
                      <a:effectLst/>
                      <a:uLnTx/>
                      <a:uFillTx/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Introduction</a:t>
                  </a:r>
                </a:p>
              </p:txBody>
            </p:sp>
          </p:grpSp>
          <p:sp>
            <p:nvSpPr>
              <p:cNvPr id="50" name="Isosceles Triangle 49">
                <a:extLst>
                  <a:ext uri="{FF2B5EF4-FFF2-40B4-BE49-F238E27FC236}">
                    <a16:creationId xmlns:a16="http://schemas.microsoft.com/office/drawing/2014/main" id="{B89FF4C2-8AFA-4572-A993-AFB599A83CD7}"/>
                  </a:ext>
                </a:extLst>
              </p:cNvPr>
              <p:cNvSpPr/>
              <p:nvPr/>
            </p:nvSpPr>
            <p:spPr>
              <a:xfrm rot="5400000">
                <a:off x="10525782" y="4704749"/>
                <a:ext cx="329184" cy="347472"/>
              </a:xfrm>
              <a:prstGeom prst="triangle">
                <a:avLst/>
              </a:prstGeom>
              <a:grpFill/>
              <a:ln w="19050" cap="flat" cmpd="sng" algn="ctr">
                <a:solidFill>
                  <a:srgbClr val="FEE533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Arial" panose="020B0604020202020204" pitchFamily="34" charset="0"/>
                  <a:ea typeface="+mn-ea"/>
                  <a:cs typeface="Arial" panose="020B0604020202020204" pitchFamily="34" charset="0"/>
                </a:endParaRPr>
              </a:p>
            </p:txBody>
          </p:sp>
        </p:grpSp>
      </p:grp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2DD9484-0182-48A4-AF25-50B12FBA00BE}"/>
              </a:ext>
            </a:extLst>
          </p:cNvPr>
          <p:cNvCxnSpPr>
            <a:cxnSpLocks/>
          </p:cNvCxnSpPr>
          <p:nvPr/>
        </p:nvCxnSpPr>
        <p:spPr>
          <a:xfrm>
            <a:off x="5376123" y="1664277"/>
            <a:ext cx="0" cy="3997367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>
            <a:extLst>
              <a:ext uri="{FF2B5EF4-FFF2-40B4-BE49-F238E27FC236}">
                <a16:creationId xmlns:a16="http://schemas.microsoft.com/office/drawing/2014/main" id="{7D49DF02-840C-4FB1-8000-D5482DA05CB8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10000"/>
                </a:schemeClr>
              </a:solidFill>
              <a:effectLst/>
              <a:uLnTx/>
              <a:uFillTx/>
              <a:latin typeface="Arial"/>
              <a:ea typeface="+mj-lt"/>
              <a:cs typeface="Calibri Light" panose="020F0302020204030204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0B741BA-8C6B-42E6-ADC2-6082515B7CB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719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97491-C3DB-4E30-BFF0-8FD82375E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4BD61-FA37-42BA-95AC-0038D6A5C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5023B2-B126-4EA9-B685-21E0D4B168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2" t="1" b="3365"/>
          <a:stretch/>
        </p:blipFill>
        <p:spPr>
          <a:xfrm>
            <a:off x="382210" y="5760564"/>
            <a:ext cx="827278" cy="821935"/>
          </a:xfrm>
          <a:prstGeom prst="rect">
            <a:avLst/>
          </a:prstGeom>
        </p:spPr>
      </p:pic>
      <p:pic>
        <p:nvPicPr>
          <p:cNvPr id="18" name="Picture 9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DF135B25-5912-46C4-8096-89B31572E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0399" y="1690688"/>
            <a:ext cx="1039717" cy="1020935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9" name="Content Placeholder 14">
            <a:extLst>
              <a:ext uri="{FF2B5EF4-FFF2-40B4-BE49-F238E27FC236}">
                <a16:creationId xmlns:a16="http://schemas.microsoft.com/office/drawing/2014/main" id="{6F9B7067-93C8-43C9-AACF-F284F2257F77}"/>
              </a:ext>
            </a:extLst>
          </p:cNvPr>
          <p:cNvSpPr txBox="1">
            <a:spLocks/>
          </p:cNvSpPr>
          <p:nvPr/>
        </p:nvSpPr>
        <p:spPr>
          <a:xfrm>
            <a:off x="4429533" y="1983255"/>
            <a:ext cx="3342513" cy="4980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>
                <a:solidFill>
                  <a:schemeClr val="bg2">
                    <a:lumMod val="10000"/>
                  </a:schemeClr>
                </a:solidFill>
                <a:latin typeface="Arial"/>
                <a:cs typeface="Calibri" panose="020F0502020204030204"/>
              </a:rPr>
              <a:t>Kendall Gibson</a:t>
            </a:r>
            <a:endParaRPr lang="en-US" sz="2400" dirty="0">
              <a:solidFill>
                <a:schemeClr val="bg2">
                  <a:lumMod val="10000"/>
                </a:schemeClr>
              </a:solidFill>
              <a:latin typeface="Arial"/>
              <a:cs typeface="Calibri" panose="020F0502020204030204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08B3109-F25F-48A5-8531-0D722B179546}"/>
              </a:ext>
            </a:extLst>
          </p:cNvPr>
          <p:cNvGrpSpPr/>
          <p:nvPr/>
        </p:nvGrpSpPr>
        <p:grpSpPr>
          <a:xfrm>
            <a:off x="2281235" y="2536393"/>
            <a:ext cx="4309599" cy="1012122"/>
            <a:chOff x="6061270" y="3283470"/>
            <a:chExt cx="4309599" cy="1012122"/>
          </a:xfrm>
        </p:grpSpPr>
        <p:pic>
          <p:nvPicPr>
            <p:cNvPr id="21" name="Picture 13" descr="A person wearing a suit and tie smiling at the camera&#10;&#10;Description automatically generated">
              <a:extLst>
                <a:ext uri="{FF2B5EF4-FFF2-40B4-BE49-F238E27FC236}">
                  <a16:creationId xmlns:a16="http://schemas.microsoft.com/office/drawing/2014/main" id="{1CEE5E7A-8FD9-40B6-8263-B9AA564B90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-755" t="6024" r="-189" b="15361"/>
            <a:stretch/>
          </p:blipFill>
          <p:spPr>
            <a:xfrm>
              <a:off x="6061270" y="3283470"/>
              <a:ext cx="1043798" cy="1012122"/>
            </a:xfrm>
            <a:prstGeom prst="ellipse">
              <a:avLst/>
            </a:prstGeom>
            <a:ln w="63500" cap="rnd">
              <a:solidFill>
                <a:schemeClr val="bg1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BEB9093-43DF-4222-9276-51E1C68E6C38}"/>
                </a:ext>
              </a:extLst>
            </p:cNvPr>
            <p:cNvSpPr txBox="1"/>
            <p:nvPr/>
          </p:nvSpPr>
          <p:spPr>
            <a:xfrm>
              <a:off x="7231825" y="3552948"/>
              <a:ext cx="3139044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Calibri"/>
                </a:rPr>
                <a:t>Nathaniel 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Calibri"/>
                </a:rPr>
                <a:t>Pellant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Arial"/>
                <a:ea typeface="+mn-ea"/>
                <a:cs typeface="Calibri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E4ABBFB-136E-4B02-948B-439E40021DEB}"/>
              </a:ext>
            </a:extLst>
          </p:cNvPr>
          <p:cNvGrpSpPr/>
          <p:nvPr/>
        </p:nvGrpSpPr>
        <p:grpSpPr>
          <a:xfrm>
            <a:off x="4224992" y="3443731"/>
            <a:ext cx="3665124" cy="1092066"/>
            <a:chOff x="7918986" y="4349930"/>
            <a:chExt cx="3665124" cy="1092066"/>
          </a:xfrm>
        </p:grpSpPr>
        <p:pic>
          <p:nvPicPr>
            <p:cNvPr id="24" name="Picture 10" descr="A person wearing a suit and tie&#10;&#10;Description automatically generated">
              <a:extLst>
                <a:ext uri="{FF2B5EF4-FFF2-40B4-BE49-F238E27FC236}">
                  <a16:creationId xmlns:a16="http://schemas.microsoft.com/office/drawing/2014/main" id="{BD8CE187-5756-4396-B410-88A06385BA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5736" r="15228" b="12903"/>
            <a:stretch/>
          </p:blipFill>
          <p:spPr>
            <a:xfrm>
              <a:off x="10528958" y="4349930"/>
              <a:ext cx="1055152" cy="1092066"/>
            </a:xfrm>
            <a:prstGeom prst="ellipse">
              <a:avLst/>
            </a:prstGeom>
            <a:ln w="63500" cap="rnd">
              <a:solidFill>
                <a:schemeClr val="bg1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6AF3800-30FD-4F75-9DD1-0A175D68D94E}"/>
                </a:ext>
              </a:extLst>
            </p:cNvPr>
            <p:cNvSpPr txBox="1"/>
            <p:nvPr/>
          </p:nvSpPr>
          <p:spPr>
            <a:xfrm>
              <a:off x="7918986" y="4668733"/>
              <a:ext cx="3139044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Calibri"/>
                </a:rPr>
                <a:t>Destin Schreiner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6CDC5A3-D9AE-42C9-997C-CF4453FC3F98}"/>
              </a:ext>
            </a:extLst>
          </p:cNvPr>
          <p:cNvGrpSpPr/>
          <p:nvPr/>
        </p:nvGrpSpPr>
        <p:grpSpPr>
          <a:xfrm>
            <a:off x="2281235" y="4464778"/>
            <a:ext cx="4309599" cy="1010263"/>
            <a:chOff x="6096292" y="5346194"/>
            <a:chExt cx="4309599" cy="1010263"/>
          </a:xfrm>
        </p:grpSpPr>
        <p:pic>
          <p:nvPicPr>
            <p:cNvPr id="27" name="Picture 5">
              <a:extLst>
                <a:ext uri="{FF2B5EF4-FFF2-40B4-BE49-F238E27FC236}">
                  <a16:creationId xmlns:a16="http://schemas.microsoft.com/office/drawing/2014/main" id="{9B76A892-8C76-4743-BE41-D1C4A26DE2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985" t="17092" r="-1466" b="31570"/>
            <a:stretch/>
          </p:blipFill>
          <p:spPr>
            <a:xfrm>
              <a:off x="6096292" y="5346194"/>
              <a:ext cx="1055018" cy="1010263"/>
            </a:xfrm>
            <a:prstGeom prst="ellipse">
              <a:avLst/>
            </a:prstGeom>
            <a:ln w="63500" cap="rnd">
              <a:solidFill>
                <a:schemeClr val="bg1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C8AC3C6-CF01-4294-8400-0B99ED2AEA1A}"/>
                </a:ext>
              </a:extLst>
            </p:cNvPr>
            <p:cNvSpPr txBox="1"/>
            <p:nvPr/>
          </p:nvSpPr>
          <p:spPr>
            <a:xfrm>
              <a:off x="7266847" y="5648911"/>
              <a:ext cx="3139044" cy="461665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Calibri"/>
                </a:rPr>
                <a:t>Pavan </a:t>
              </a:r>
              <a:r>
                <a:rPr kumimoji="0" lang="en-US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2">
                      <a:lumMod val="10000"/>
                    </a:schemeClr>
                  </a:solidFill>
                  <a:effectLst/>
                  <a:uLnTx/>
                  <a:uFillTx/>
                  <a:latin typeface="Arial"/>
                  <a:ea typeface="+mn-ea"/>
                  <a:cs typeface="Calibri"/>
                </a:rPr>
                <a:t>Yaddanapudi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Arial"/>
                <a:ea typeface="+mn-ea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3230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08E0D-2CFE-493C-87ED-D43ECBAF8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B06B8-A107-4B1E-8B1B-4E5CA6A43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D0EDC-8CF2-4810-8DD6-FA5F657F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C3F133-050E-4464-8AA3-0592008B78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2" t="1" b="3365"/>
          <a:stretch/>
        </p:blipFill>
        <p:spPr>
          <a:xfrm>
            <a:off x="382210" y="5760564"/>
            <a:ext cx="827278" cy="82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790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2EE16-2BE3-4693-A288-4F4EC6E81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1EF71-19DF-41AD-9670-E406A9DE4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20DEBA-CF31-4A42-B1AE-B48C99DE7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7FBB2A-F575-49EA-8473-C4C04319F5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2" t="1" b="3365"/>
          <a:stretch/>
        </p:blipFill>
        <p:spPr>
          <a:xfrm>
            <a:off x="382210" y="5760564"/>
            <a:ext cx="827278" cy="82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606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A7F5F-0DDB-42E8-B9AD-A9BA220FB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760B0-AD96-4959-A518-1FCE99396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https://media.istockphoto.com/photos/muesli-with-raisins-on-a-plate-top-view-isolated-on-white-background-picture-id1143739399</a:t>
            </a:r>
            <a:endParaRPr lang="en-US" dirty="0"/>
          </a:p>
          <a:p>
            <a:endParaRPr lang="en-US" dirty="0"/>
          </a:p>
          <a:p>
            <a:r>
              <a:rPr lang="en-US">
                <a:hlinkClick r:id="rId3"/>
              </a:rPr>
              <a:t>https://tom-pfister.com/2014/10/27/sap-logo-evolution-over-42-years/</a:t>
            </a:r>
            <a:endParaRPr lang="en-US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0E0F1D-4131-428E-80A8-9ABA35E6A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020B04-FACA-4270-81D7-2C6A40D53215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BFE756-8A4A-4A84-861D-65B77778EE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2" t="1" b="3365"/>
          <a:stretch/>
        </p:blipFill>
        <p:spPr>
          <a:xfrm>
            <a:off x="382210" y="5760564"/>
            <a:ext cx="827278" cy="82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584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FEFFFE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EE533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70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1_Office Theme</vt:lpstr>
      <vt:lpstr>Post-Simulation Analysis ERP</vt:lpstr>
      <vt:lpstr>PowerPoint Presentation</vt:lpstr>
      <vt:lpstr>About Us</vt:lpstr>
      <vt:lpstr>Our Performance</vt:lpstr>
      <vt:lpstr>Our Strategy</vt:lpstr>
      <vt:lpstr>Appendix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ERP Post-Simulation Analysis</dc:title>
  <dc:creator>Pellant, Nathaniel</dc:creator>
  <cp:lastModifiedBy>Pellant, Nathaniel</cp:lastModifiedBy>
  <cp:revision>10</cp:revision>
  <dcterms:created xsi:type="dcterms:W3CDTF">2020-10-13T20:13:17Z</dcterms:created>
  <dcterms:modified xsi:type="dcterms:W3CDTF">2020-10-13T20:49:40Z</dcterms:modified>
</cp:coreProperties>
</file>

<file path=docProps/thumbnail.jpeg>
</file>